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91" r:id="rId4"/>
    <p:sldId id="307" r:id="rId5"/>
    <p:sldId id="317" r:id="rId6"/>
    <p:sldId id="314" r:id="rId7"/>
    <p:sldId id="318" r:id="rId8"/>
    <p:sldId id="295" r:id="rId9"/>
    <p:sldId id="296" r:id="rId10"/>
    <p:sldId id="310" r:id="rId11"/>
    <p:sldId id="297" r:id="rId12"/>
    <p:sldId id="294" r:id="rId13"/>
    <p:sldId id="302" r:id="rId14"/>
    <p:sldId id="311" r:id="rId15"/>
    <p:sldId id="312" r:id="rId16"/>
    <p:sldId id="29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5F65F56-2062-41BC-9976-9F62CC110CE0}">
          <p14:sldIdLst>
            <p14:sldId id="256"/>
            <p14:sldId id="257"/>
            <p14:sldId id="291"/>
            <p14:sldId id="307"/>
            <p14:sldId id="317"/>
            <p14:sldId id="314"/>
            <p14:sldId id="318"/>
          </p14:sldIdLst>
        </p14:section>
        <p14:section name="Untitled Section" id="{C0A3E8E7-4126-4480-BD4E-911A489A39B4}">
          <p14:sldIdLst>
            <p14:sldId id="295"/>
            <p14:sldId id="296"/>
            <p14:sldId id="310"/>
            <p14:sldId id="297"/>
            <p14:sldId id="294"/>
            <p14:sldId id="302"/>
            <p14:sldId id="311"/>
            <p14:sldId id="312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9" y="2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43495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1526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5297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0014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65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0109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0847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0417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1244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5ED4D-7B3F-A8C7-A9B8-A84D617AF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1743B9-F609-285E-2EBD-31FE17376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255C6-76D3-D49D-6A70-2ECA42E6C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3087D-3BDE-D739-168C-CB1BD8402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B5911-A68F-1FF9-54E7-123A5B7B7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227183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DA17C-5996-9321-DAFF-E5F177E9B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26005-F53B-814E-92E2-D5ECC101D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DA4A2-BA0C-BB2B-6C19-9EA6CB71D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66011-70A0-59B7-A5B7-D95F9C99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024FB-F6BC-47B0-CC53-0043EC33B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896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84ADC9-81B1-11B6-9B97-455FAB0B22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98DEA7-FC21-DF3E-004E-2A2CF93D6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AA64E-502A-88F6-7C14-4844234C8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6B3DE-BE4E-3113-854A-596BABB7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B398F-781C-009E-D671-78F966906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599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AA9DE-9BF9-039D-0601-81A5E6411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876AE-B78C-CF9D-8443-8585FCA7E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6704D-2C5C-E1F2-AC91-1F9CCB4B6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E6243-3DB2-708A-C385-23184BE5B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060DE-FCB6-3E19-7D9E-BF4EAB974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648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923C-9D9B-7AD8-FD2E-C67D0A1D7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FC990-E42C-21D5-609D-0ED3985EE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2D9B6-279B-7D3B-2BE0-8CA191139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F45DE-92A7-A5CD-FE5C-C0DCE6EDC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D82AB-FA7A-50E5-2F7C-CE7A8981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662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2AA74-DB85-C148-55BE-7D7EC324E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24DF1-A4FA-2C62-5908-8F019F378A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DD3390-AB97-1574-26EF-047F72D39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EAD42-FBC1-AA8A-8F2D-2C69907CD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04D656-21AE-F597-CA68-68495C500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965E4-D5AF-0C6C-3908-C345818BD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886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20C78-DEEE-379E-26D2-76C85C8B0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79608-50C2-80E4-F0E0-2C3502FB7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F192E-615E-EE6D-06AE-0634B92D2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5C62EA-2D93-5D32-CB8D-C073581D7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26FEA7-7388-E81C-14F4-FA904657F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C96D8D-0B67-EC97-5676-837D30E26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833DC8-371A-68F7-DC98-C7EE19E33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28D51E-BB20-0433-844D-CF086175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8988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94AF3-BB06-BE57-C71F-0913FB53F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57819D-D450-4B64-13DD-750D1F58B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9F7FFB-4B36-D073-7905-9D7D11AD3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2B64B5-B4A2-47B9-D782-0E6E39564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732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EDBC7D-6166-63ED-337C-5DE8B2B5E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BBB814-23DC-5CC9-71DE-2BAFEBF6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71A85-9535-9353-03A8-F2FFC5AAE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7864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62B8B-72BE-5DC5-7E25-902B4DD7D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DAE2D-DA03-4166-132F-063A741DE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E8C461-2A5A-269F-F569-B07485417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D83C3-48EB-BAF0-051E-65A213BB3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D2A6F7-8924-9A16-F254-93C16AF07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02597-FA1B-58E3-6FA1-62B44809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515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469D4-5E77-9B9A-0EBC-7693B775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CAF028-F57D-ADDA-464D-6C327878D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5F50B-9234-A5B7-B539-A8455FE26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63426F-F9BD-8FB6-C9DC-F96C3F215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3F5343-E6A4-4584-E4C4-564FBA99E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4521F-12D1-477A-7B91-A7F724AC1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853908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29CEA4-2F10-D9C8-259B-CB153DF02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1E2D5-5AA8-147E-E2F8-AC1CF6060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1B213-29F3-053A-71AE-B8F82EEC8E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76B12-7F2A-DFC2-7CF2-537747DFE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24FFD-2CFB-7EB5-0F5F-4A63E8AEC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3756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011EF8-FB5C-1FC8-115A-856B8C147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38203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/>
              <a:t>WELCOME</a:t>
            </a:r>
            <a:endParaRPr lang="en-US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picture containing text, tree, plant, screenshot&#10;&#10;Description automatically generated">
            <a:extLst>
              <a:ext uri="{FF2B5EF4-FFF2-40B4-BE49-F238E27FC236}">
                <a16:creationId xmlns:a16="http://schemas.microsoft.com/office/drawing/2014/main" id="{2E4AD276-BC0B-2908-0987-25888633F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74" y="753879"/>
            <a:ext cx="10168647" cy="50843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CF7CB-E8A9-445B-A5F2-33CAA3A14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847" y="768351"/>
            <a:ext cx="10515599" cy="784080"/>
          </a:xfrm>
        </p:spPr>
        <p:txBody>
          <a:bodyPr>
            <a:normAutofit fontScale="90000"/>
          </a:bodyPr>
          <a:lstStyle/>
          <a:p>
            <a:r>
              <a:rPr lang="en-US" dirty="0"/>
              <a:t>Breakout Sessions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3E681-3E98-42C7-B168-432D82BB2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5794" y="1723881"/>
            <a:ext cx="10515599" cy="436576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E48"/>
                </a:solidFill>
                <a:effectLst/>
                <a:latin typeface="National2"/>
              </a:rPr>
              <a:t>APPDIRECT: Introduction to </a:t>
            </a:r>
            <a:r>
              <a:rPr lang="en-US" b="0" i="0" dirty="0" err="1">
                <a:solidFill>
                  <a:srgbClr val="333E48"/>
                </a:solidFill>
                <a:effectLst/>
                <a:latin typeface="National2"/>
              </a:rPr>
              <a:t>AppDirect</a:t>
            </a:r>
            <a:r>
              <a:rPr lang="en-US" b="0" i="0" dirty="0">
                <a:solidFill>
                  <a:srgbClr val="333E48"/>
                </a:solidFill>
                <a:effectLst/>
                <a:latin typeface="National2"/>
              </a:rPr>
              <a:t>/TBI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CONNECTWISE: </a:t>
            </a:r>
            <a:r>
              <a:rPr lang="en-US" b="0" i="0" dirty="0">
                <a:solidFill>
                  <a:srgbClr val="333E48"/>
                </a:solidFill>
                <a:effectLst/>
                <a:latin typeface="National2"/>
              </a:rPr>
              <a:t>Security, </a:t>
            </a:r>
            <a:r>
              <a:rPr lang="en-US" b="0" i="0" dirty="0" err="1">
                <a:solidFill>
                  <a:srgbClr val="333E48"/>
                </a:solidFill>
                <a:effectLst/>
                <a:latin typeface="National2"/>
              </a:rPr>
              <a:t>ChatGPT</a:t>
            </a:r>
            <a:r>
              <a:rPr lang="en-US" b="0" i="0" dirty="0">
                <a:solidFill>
                  <a:srgbClr val="333E48"/>
                </a:solidFill>
                <a:effectLst/>
                <a:latin typeface="National2"/>
              </a:rPr>
              <a:t>, AI, and more: Practical Knowledge on Trends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HOSTMYCALLS: HostMyCalls </a:t>
            </a:r>
            <a:r>
              <a:rPr lang="en-US" b="0" i="0" dirty="0">
                <a:solidFill>
                  <a:srgbClr val="333E48"/>
                </a:solidFill>
                <a:effectLst/>
                <a:latin typeface="National2"/>
              </a:rPr>
              <a:t>SMS for Business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INTERMEDIA: </a:t>
            </a:r>
            <a:r>
              <a:rPr lang="en-US" b="0" i="0" dirty="0">
                <a:solidFill>
                  <a:srgbClr val="333E48"/>
                </a:solidFill>
                <a:effectLst/>
                <a:latin typeface="National2"/>
              </a:rPr>
              <a:t>Drive More Revenue in 2023 with Contact Center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E48"/>
                </a:solidFill>
                <a:effectLst/>
                <a:latin typeface="National2"/>
              </a:rPr>
              <a:t>PELCO: See More. Solve More.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E48"/>
                </a:solidFill>
                <a:effectLst/>
                <a:latin typeface="National2"/>
              </a:rPr>
              <a:t>PRESENCE MANAGEMENT: Next-level communications, adding Emergency Alerting to telephony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E48"/>
                </a:solidFill>
                <a:effectLst/>
                <a:latin typeface="National2"/>
              </a:rPr>
              <a:t>ZULTYS: Improving the Zultys User Experience: Mobile ZAC, Release 18, and the New Partner Portal</a:t>
            </a:r>
          </a:p>
        </p:txBody>
      </p:sp>
    </p:spTree>
    <p:extLst>
      <p:ext uri="{BB962C8B-B14F-4D97-AF65-F5344CB8AC3E}">
        <p14:creationId xmlns:p14="http://schemas.microsoft.com/office/powerpoint/2010/main" val="3625376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27"/>
          <p:cNvSpPr txBox="1">
            <a:spLocks noGrp="1"/>
          </p:cNvSpPr>
          <p:nvPr>
            <p:ph idx="1"/>
          </p:nvPr>
        </p:nvSpPr>
        <p:spPr>
          <a:xfrm>
            <a:off x="481014" y="2614613"/>
            <a:ext cx="5167311" cy="3590925"/>
          </a:xfrm>
          <a:prstGeom prst="rect">
            <a:avLst/>
          </a:prstGeom>
        </p:spPr>
        <p:txBody>
          <a:bodyPr lIns="91425" tIns="45700" rIns="91425" bIns="45700" anchorCtr="0">
            <a:normAutofit/>
          </a:bodyPr>
          <a:lstStyle/>
          <a:p>
            <a:pPr marL="0" marR="0" lvl="0" indent="0" rtl="0"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The Exhibit Hall will feature over 35 Vendors!</a:t>
            </a:r>
          </a:p>
          <a:p>
            <a:pPr marL="0" marR="0" lvl="0" indent="0" rtl="0"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1800"/>
          </a:p>
          <a:p>
            <a:pPr marL="0" marR="0" lvl="0" indent="0" rtl="0"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Thank you for your patronage!</a:t>
            </a:r>
          </a:p>
        </p:txBody>
      </p:sp>
      <p:pic>
        <p:nvPicPr>
          <p:cNvPr id="3" name="Picture 2" descr="A bicycle on a beach&#10;&#10;Description automatically generated with medium confidence">
            <a:extLst>
              <a:ext uri="{FF2B5EF4-FFF2-40B4-BE49-F238E27FC236}">
                <a16:creationId xmlns:a16="http://schemas.microsoft.com/office/drawing/2014/main" id="{6373B453-659B-3ED2-1FDB-B9B2419F4A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61" r="10117" b="-1"/>
          <a:stretch/>
        </p:blipFill>
        <p:spPr>
          <a:xfrm>
            <a:off x="5721536" y="1"/>
            <a:ext cx="6470464" cy="6856412"/>
          </a:xfrm>
          <a:custGeom>
            <a:avLst/>
            <a:gdLst/>
            <a:ahLst/>
            <a:cxnLst/>
            <a:rect l="l" t="t" r="r" b="b"/>
            <a:pathLst>
              <a:path w="6470464" h="6856412">
                <a:moveTo>
                  <a:pt x="0" y="0"/>
                </a:moveTo>
                <a:lnTo>
                  <a:pt x="6470464" y="0"/>
                </a:lnTo>
                <a:lnTo>
                  <a:pt x="6470464" y="6856412"/>
                </a:lnTo>
                <a:lnTo>
                  <a:pt x="753" y="6856412"/>
                </a:lnTo>
                <a:lnTo>
                  <a:pt x="83736" y="6682434"/>
                </a:lnTo>
                <a:cubicBezTo>
                  <a:pt x="534353" y="5654674"/>
                  <a:pt x="777103" y="4561946"/>
                  <a:pt x="777103" y="3428997"/>
                </a:cubicBezTo>
                <a:cubicBezTo>
                  <a:pt x="777103" y="2296047"/>
                  <a:pt x="534353" y="1203318"/>
                  <a:pt x="83736" y="17555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6090680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sky, swimming pool, outdoor, building&#10;&#10;Description automatically generated">
            <a:extLst>
              <a:ext uri="{FF2B5EF4-FFF2-40B4-BE49-F238E27FC236}">
                <a16:creationId xmlns:a16="http://schemas.microsoft.com/office/drawing/2014/main" id="{82C8697F-A9C9-311D-3A17-5AAC7A9BAE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b="1245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marL="0" marR="0" lvl="0" indent="0" algn="ctr">
              <a:buClr>
                <a:schemeClr val="dk1"/>
              </a:buClr>
              <a:buSzPct val="25000"/>
            </a:pPr>
            <a:r>
              <a:rPr lang="en-US" sz="6000" b="0" i="0" u="none" strike="noStrike" cap="none">
                <a:solidFill>
                  <a:srgbClr val="FFFFFF"/>
                </a:solidFill>
                <a:sym typeface="Calibri"/>
              </a:rPr>
              <a:t>Agenda Bookmark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  <a:prstGeom prst="rect">
            <a:avLst/>
          </a:prstGeom>
        </p:spPr>
        <p:txBody>
          <a:bodyPr vert="horz" lIns="91440" tIns="45720" rIns="91440" bIns="45720" rtlCol="0" anchorCtr="0">
            <a:normAutofit/>
          </a:bodyPr>
          <a:lstStyle/>
          <a:p>
            <a:pPr marL="0" lvl="0" indent="0" algn="ctr">
              <a:spcAft>
                <a:spcPts val="600"/>
              </a:spcAft>
              <a:buSzPct val="25000"/>
              <a:buNone/>
            </a:pPr>
            <a:r>
              <a:rPr lang="en-US" sz="2400" b="0" i="0" strike="noStrike" cap="none">
                <a:solidFill>
                  <a:srgbClr val="FFFFFF"/>
                </a:solidFill>
                <a:sym typeface="Calibri"/>
              </a:rPr>
              <a:t>www.ideacom.org/agenda</a:t>
            </a:r>
          </a:p>
        </p:txBody>
      </p:sp>
    </p:spTree>
    <p:extLst>
      <p:ext uri="{BB962C8B-B14F-4D97-AF65-F5344CB8AC3E}">
        <p14:creationId xmlns:p14="http://schemas.microsoft.com/office/powerpoint/2010/main" val="175459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E9BF4-FCB0-4320-80C7-18A56FA3E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234" y="1364476"/>
            <a:ext cx="3377183" cy="370889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 wants to know where Ideacom Conference 2024 will be located?</a:t>
            </a:r>
          </a:p>
        </p:txBody>
      </p:sp>
      <p:pic>
        <p:nvPicPr>
          <p:cNvPr id="11266" name="Picture 2" descr="Image result for question mark">
            <a:extLst>
              <a:ext uri="{FF2B5EF4-FFF2-40B4-BE49-F238E27FC236}">
                <a16:creationId xmlns:a16="http://schemas.microsoft.com/office/drawing/2014/main" id="{28912B4B-E98B-41F0-8476-83A1BACF33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2" b="8978"/>
          <a:stretch/>
        </p:blipFill>
        <p:spPr bwMode="auto">
          <a:xfrm>
            <a:off x="20" y="10"/>
            <a:ext cx="75346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137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89C9C63-723C-49FF-AEC5-60558049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568" y="1821335"/>
            <a:ext cx="5238466" cy="299141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first telephone installed in this city was installed in 1907.</a:t>
            </a:r>
          </a:p>
        </p:txBody>
      </p:sp>
      <p:pic>
        <p:nvPicPr>
          <p:cNvPr id="2" name="Graphic 1" descr="Telephone outline">
            <a:extLst>
              <a:ext uri="{FF2B5EF4-FFF2-40B4-BE49-F238E27FC236}">
                <a16:creationId xmlns:a16="http://schemas.microsoft.com/office/drawing/2014/main" id="{B0109859-71EA-3824-EF01-405EC7B3A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63841" y="2052882"/>
            <a:ext cx="2988508" cy="298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48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3B8FD0D-33E3-4BC5-8DEF-FC123053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383528"/>
            <a:ext cx="5925989" cy="31675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sz="5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This city is considered the brightest place on earth.</a:t>
            </a:r>
          </a:p>
        </p:txBody>
      </p:sp>
      <p:pic>
        <p:nvPicPr>
          <p:cNvPr id="7" name="Graphic 6" descr="Dim (Medium Sun) with solid fill">
            <a:extLst>
              <a:ext uri="{FF2B5EF4-FFF2-40B4-BE49-F238E27FC236}">
                <a16:creationId xmlns:a16="http://schemas.microsoft.com/office/drawing/2014/main" id="{06A1E05C-5AA0-F93D-EE21-A9AAE3738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3376" y="1911096"/>
            <a:ext cx="2503424" cy="250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79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PLV Exterior">
            <a:extLst>
              <a:ext uri="{FF2B5EF4-FFF2-40B4-BE49-F238E27FC236}">
                <a16:creationId xmlns:a16="http://schemas.microsoft.com/office/drawing/2014/main" id="{6B6C1086-13E8-C7DB-9AF6-6AC127201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" r="27717" b="-1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227"/>
          <p:cNvSpPr txBox="1">
            <a:spLocks noGrp="1"/>
          </p:cNvSpPr>
          <p:nvPr>
            <p:ph idx="1"/>
          </p:nvPr>
        </p:nvSpPr>
        <p:spPr>
          <a:xfrm>
            <a:off x="8643193" y="2418408"/>
            <a:ext cx="3336371" cy="3540265"/>
          </a:xfrm>
          <a:prstGeom prst="rect">
            <a:avLst/>
          </a:prstGeom>
        </p:spPr>
        <p:txBody>
          <a:bodyPr lIns="91425" tIns="45700" rIns="91425" bIns="45700" anchorCtr="0">
            <a:normAutofit/>
          </a:bodyPr>
          <a:lstStyle/>
          <a:p>
            <a:pPr marL="0" marR="0" lvl="0" indent="0" rtl="0"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We are thrilled to announce the location of Ideacom Conference 2024.</a:t>
            </a:r>
          </a:p>
          <a:p>
            <a:pPr marL="0" marR="0" lvl="0" indent="0" rtl="0"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Mark your calendars! The 2024 conference is scheduled for April 28-30, 2024 at Caesars Palace in Las Vegas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98122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DA2AD4-8B73-FA54-0898-339536947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4" cy="8087460"/>
          </a:xfrm>
          <a:prstGeom prst="rect">
            <a:avLst/>
          </a:prstGeom>
        </p:spPr>
      </p:pic>
      <p:sp useBgFill="1">
        <p:nvSpPr>
          <p:cNvPr id="109" name="Freeform: Shape 108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8046720" y="1045597"/>
            <a:ext cx="3633746" cy="1588422"/>
          </a:xfrm>
          <a:prstGeom prst="rect">
            <a:avLst/>
          </a:prstGeom>
        </p:spPr>
        <p:txBody>
          <a:bodyPr lIns="91425" tIns="45700" rIns="91425" bIns="45700" anchor="b" anchorCtr="0">
            <a:norm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latin typeface="Calibri"/>
                <a:ea typeface="Calibri"/>
                <a:cs typeface="Calibri"/>
                <a:sym typeface="Calibri"/>
              </a:rPr>
              <a:t>Your Hosts…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idx="1"/>
          </p:nvPr>
        </p:nvSpPr>
        <p:spPr>
          <a:xfrm>
            <a:off x="7627717" y="2722729"/>
            <a:ext cx="4052750" cy="2700062"/>
          </a:xfrm>
          <a:prstGeom prst="rect">
            <a:avLst/>
          </a:prstGeom>
        </p:spPr>
        <p:txBody>
          <a:bodyPr lIns="91425" tIns="45700" rIns="91425" bIns="45700" anchorCtr="0">
            <a:normAutofit/>
          </a:bodyPr>
          <a:lstStyle/>
          <a:p>
            <a:pPr lvl="1" indent="-228600">
              <a:spcBef>
                <a:spcPts val="0"/>
              </a:spcBef>
              <a:buSzPct val="99615"/>
            </a:pPr>
            <a:r>
              <a:rPr lang="en-US" sz="17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Alan Cox - Amarillo, TX</a:t>
            </a:r>
          </a:p>
          <a:p>
            <a:pPr lvl="1" indent="-228600">
              <a:spcBef>
                <a:spcPts val="0"/>
              </a:spcBef>
              <a:buSzPct val="99615"/>
            </a:pPr>
            <a:r>
              <a:rPr lang="en-US" sz="17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Chad Coppola – Baton Rouge, LA</a:t>
            </a:r>
          </a:p>
          <a:p>
            <a:pPr lvl="1" indent="-228600">
              <a:spcBef>
                <a:spcPts val="0"/>
              </a:spcBef>
              <a:buSzPct val="99615"/>
            </a:pPr>
            <a:r>
              <a:rPr lang="en-US" sz="17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Jeff Downey - Oklahoma City, OK</a:t>
            </a:r>
          </a:p>
          <a:p>
            <a:pPr lvl="1" indent="-228600">
              <a:spcBef>
                <a:spcPts val="0"/>
              </a:spcBef>
              <a:buSzPct val="99615"/>
            </a:pPr>
            <a:r>
              <a:rPr lang="en-US" sz="1700" dirty="0"/>
              <a:t>Jeremy Krupp - Idaho Falls, ID</a:t>
            </a:r>
            <a:endParaRPr lang="en-US" sz="17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lvl="1" indent="-228600">
              <a:spcBef>
                <a:spcPts val="0"/>
              </a:spcBef>
              <a:buSzPct val="99615"/>
            </a:pPr>
            <a:r>
              <a:rPr lang="en-US" sz="1700" dirty="0"/>
              <a:t>Chet Lytle - Albuquerque, NM</a:t>
            </a:r>
          </a:p>
          <a:p>
            <a:pPr lvl="1" indent="-228600">
              <a:spcBef>
                <a:spcPts val="0"/>
              </a:spcBef>
              <a:buSzPct val="99615"/>
            </a:pPr>
            <a:r>
              <a:rPr lang="en-US" sz="17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John Thomas</a:t>
            </a:r>
            <a:r>
              <a:rPr lang="en-US" sz="1700" dirty="0"/>
              <a:t> - </a:t>
            </a:r>
            <a:r>
              <a:rPr lang="en-US" sz="17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Kernersville, NC</a:t>
            </a:r>
          </a:p>
          <a:p>
            <a:pPr lvl="1" indent="-228600">
              <a:spcBef>
                <a:spcPts val="0"/>
              </a:spcBef>
              <a:buSzPct val="99615"/>
            </a:pPr>
            <a:r>
              <a:rPr lang="en-US" sz="17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Jim Waldrop - Knoxville, TN</a:t>
            </a:r>
          </a:p>
          <a:p>
            <a:pPr lvl="1" indent="-228600">
              <a:spcBef>
                <a:spcPts val="0"/>
              </a:spcBef>
              <a:buSzPct val="99615"/>
            </a:pPr>
            <a:r>
              <a:rPr lang="en-US" sz="17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Heather Rochefort – Blue Ridge, GA</a:t>
            </a:r>
          </a:p>
          <a:p>
            <a:pPr marL="228600" marR="0" lvl="0" indent="-228600" rtl="0">
              <a:spcBef>
                <a:spcPts val="1000"/>
              </a:spcBef>
              <a:buClr>
                <a:schemeClr val="dk1"/>
              </a:buClr>
              <a:buSzPct val="99615"/>
              <a:buFont typeface="Arial"/>
              <a:buNone/>
            </a:pPr>
            <a:endParaRPr lang="en-US" sz="17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4" name="Rectangle 12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swimming pool, tree, sky, outdoor&#10;&#10;Description automatically generated">
            <a:extLst>
              <a:ext uri="{FF2B5EF4-FFF2-40B4-BE49-F238E27FC236}">
                <a16:creationId xmlns:a16="http://schemas.microsoft.com/office/drawing/2014/main" id="{55AF5C7D-7C40-A7E5-B8A6-769CFCA9A2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88" b="-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>
              <a:buSzPct val="25000"/>
            </a:pPr>
            <a:r>
              <a:rPr lang="en-US" sz="5200" b="1">
                <a:solidFill>
                  <a:srgbClr val="FFFFFF"/>
                </a:solidFill>
              </a:rPr>
              <a:t>We have some new faces…</a:t>
            </a:r>
            <a:endParaRPr lang="en-US" sz="5200" b="1" i="0" u="none" strike="noStrike" cap="none">
              <a:solidFill>
                <a:srgbClr val="FFFFFF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4760789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4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hape 114">
            <a:extLst>
              <a:ext uri="{FF2B5EF4-FFF2-40B4-BE49-F238E27FC236}">
                <a16:creationId xmlns:a16="http://schemas.microsoft.com/office/drawing/2014/main" id="{1CF3F948-23A7-4CF8-A45F-071E40F127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67461" y="728664"/>
            <a:ext cx="4984813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buSzPct val="25000"/>
            </a:pPr>
            <a:r>
              <a:rPr lang="en-US" sz="4400"/>
              <a:t>Baker Telecommunications</a:t>
            </a:r>
            <a:endParaRPr lang="en-US" sz="4400" b="0" i="0" u="none" strike="noStrike" cap="none">
              <a:sym typeface="Calibri"/>
            </a:endParaRPr>
          </a:p>
        </p:txBody>
      </p:sp>
      <p:sp>
        <p:nvSpPr>
          <p:cNvPr id="8" name="Shape 115">
            <a:extLst>
              <a:ext uri="{FF2B5EF4-FFF2-40B4-BE49-F238E27FC236}">
                <a16:creationId xmlns:a16="http://schemas.microsoft.com/office/drawing/2014/main" id="{7589F9D7-9A4B-4A9A-886C-05AEEA561A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67461" y="4072045"/>
            <a:ext cx="4984813" cy="2057289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normAutofit/>
          </a:bodyPr>
          <a:lstStyle/>
          <a:p>
            <a:pPr marL="0" lvl="1">
              <a:spcBef>
                <a:spcPts val="1000"/>
              </a:spcBef>
            </a:pPr>
            <a:r>
              <a:rPr lang="en-US" sz="2400">
                <a:solidFill>
                  <a:schemeClr val="tx1"/>
                </a:solidFill>
              </a:rPr>
              <a:t>Don, Jessica, &amp; Jim Baker</a:t>
            </a:r>
          </a:p>
          <a:p>
            <a:pPr marL="0" lvl="1">
              <a:spcBef>
                <a:spcPts val="1000"/>
              </a:spcBef>
            </a:pPr>
            <a:r>
              <a:rPr lang="en-US" sz="2400" b="0" i="0" strike="noStrike" cap="none">
                <a:solidFill>
                  <a:schemeClr val="tx1"/>
                </a:solidFill>
                <a:sym typeface="Calibri"/>
              </a:rPr>
              <a:t>Paoli, PA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7C7E32A-E52F-E855-2BEA-CF499A85FF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9" r="-2" b="1353"/>
          <a:stretch/>
        </p:blipFill>
        <p:spPr bwMode="auto">
          <a:xfrm>
            <a:off x="1" y="10"/>
            <a:ext cx="6005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00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hape 114">
            <a:extLst>
              <a:ext uri="{FF2B5EF4-FFF2-40B4-BE49-F238E27FC236}">
                <a16:creationId xmlns:a16="http://schemas.microsoft.com/office/drawing/2014/main" id="{1CF3F948-23A7-4CF8-A45F-071E40F127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67461" y="728664"/>
            <a:ext cx="4984813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buSzPct val="25000"/>
            </a:pPr>
            <a:r>
              <a:rPr lang="en-US" sz="5200"/>
              <a:t>Choice Communications</a:t>
            </a:r>
            <a:endParaRPr lang="en-US" sz="5200" b="0" i="0" u="none" strike="noStrike" cap="none">
              <a:sym typeface="Calibri"/>
            </a:endParaRPr>
          </a:p>
        </p:txBody>
      </p:sp>
      <p:sp>
        <p:nvSpPr>
          <p:cNvPr id="8" name="Shape 115">
            <a:extLst>
              <a:ext uri="{FF2B5EF4-FFF2-40B4-BE49-F238E27FC236}">
                <a16:creationId xmlns:a16="http://schemas.microsoft.com/office/drawing/2014/main" id="{7589F9D7-9A4B-4A9A-886C-05AEEA561A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67461" y="4072045"/>
            <a:ext cx="4984813" cy="2057289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normAutofit/>
          </a:bodyPr>
          <a:lstStyle/>
          <a:p>
            <a:pPr marL="0" lvl="1">
              <a:spcBef>
                <a:spcPts val="1000"/>
              </a:spcBef>
            </a:pPr>
            <a:r>
              <a:rPr lang="en-US" sz="2400">
                <a:solidFill>
                  <a:schemeClr val="tx1"/>
                </a:solidFill>
              </a:rPr>
              <a:t>Dave Breinich</a:t>
            </a:r>
          </a:p>
          <a:p>
            <a:pPr marL="0" lvl="1">
              <a:spcBef>
                <a:spcPts val="1000"/>
              </a:spcBef>
            </a:pPr>
            <a:r>
              <a:rPr lang="en-US" sz="2400" b="0" i="0" strike="noStrike" cap="none">
                <a:solidFill>
                  <a:schemeClr val="tx1"/>
                </a:solidFill>
                <a:sym typeface="Calibri"/>
              </a:rPr>
              <a:t>Myerstown, PA</a:t>
            </a:r>
          </a:p>
        </p:txBody>
      </p:sp>
      <p:pic>
        <p:nvPicPr>
          <p:cNvPr id="3074" name="Picture 2" descr="No photo description available.">
            <a:extLst>
              <a:ext uri="{FF2B5EF4-FFF2-40B4-BE49-F238E27FC236}">
                <a16:creationId xmlns:a16="http://schemas.microsoft.com/office/drawing/2014/main" id="{CA692A91-025D-9724-3A2E-B78892DC66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31"/>
          <a:stretch/>
        </p:blipFill>
        <p:spPr bwMode="auto">
          <a:xfrm>
            <a:off x="1" y="10"/>
            <a:ext cx="6005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031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hape 114">
            <a:extLst>
              <a:ext uri="{FF2B5EF4-FFF2-40B4-BE49-F238E27FC236}">
                <a16:creationId xmlns:a16="http://schemas.microsoft.com/office/drawing/2014/main" id="{1CF3F948-23A7-4CF8-A45F-071E40F127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67461" y="728664"/>
            <a:ext cx="4984813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buSzPct val="25000"/>
            </a:pPr>
            <a:r>
              <a:rPr lang="en-US" sz="5200"/>
              <a:t>ACI Communications</a:t>
            </a:r>
            <a:endParaRPr lang="en-US" sz="5200" b="0" i="0" u="none" strike="noStrike" cap="none">
              <a:sym typeface="Calibri"/>
            </a:endParaRPr>
          </a:p>
        </p:txBody>
      </p:sp>
      <p:sp>
        <p:nvSpPr>
          <p:cNvPr id="8" name="Shape 115">
            <a:extLst>
              <a:ext uri="{FF2B5EF4-FFF2-40B4-BE49-F238E27FC236}">
                <a16:creationId xmlns:a16="http://schemas.microsoft.com/office/drawing/2014/main" id="{7589F9D7-9A4B-4A9A-886C-05AEEA561A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67461" y="4072045"/>
            <a:ext cx="4984813" cy="2057289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normAutofit/>
          </a:bodyPr>
          <a:lstStyle/>
          <a:p>
            <a:pPr marL="0" lvl="1">
              <a:spcBef>
                <a:spcPts val="1000"/>
              </a:spcBef>
            </a:pPr>
            <a:r>
              <a:rPr lang="en-US" sz="2400">
                <a:solidFill>
                  <a:schemeClr val="tx1"/>
                </a:solidFill>
              </a:rPr>
              <a:t>Michael Santos</a:t>
            </a:r>
          </a:p>
          <a:p>
            <a:pPr marL="0" lvl="1">
              <a:spcBef>
                <a:spcPts val="1000"/>
              </a:spcBef>
            </a:pPr>
            <a:r>
              <a:rPr lang="en-US" sz="2400" b="0" i="0" strike="noStrike" cap="none">
                <a:solidFill>
                  <a:schemeClr val="tx1"/>
                </a:solidFill>
                <a:sym typeface="Calibri"/>
              </a:rPr>
              <a:t>Jacksonville, FL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291D125-5390-53BD-991E-DD4387D30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 r="19018" b="-1"/>
          <a:stretch/>
        </p:blipFill>
        <p:spPr bwMode="auto">
          <a:xfrm>
            <a:off x="1" y="10"/>
            <a:ext cx="6005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33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8" name="Rectangle 4107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hape 114">
            <a:extLst>
              <a:ext uri="{FF2B5EF4-FFF2-40B4-BE49-F238E27FC236}">
                <a16:creationId xmlns:a16="http://schemas.microsoft.com/office/drawing/2014/main" id="{1CF3F948-23A7-4CF8-A45F-071E40F127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67461" y="728664"/>
            <a:ext cx="4984813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buSzPct val="25000"/>
            </a:pPr>
            <a:r>
              <a:rPr lang="en-US" sz="5200" dirty="0"/>
              <a:t>ITHS</a:t>
            </a:r>
            <a:endParaRPr lang="en-US" sz="5200" b="0" i="0" u="none" strike="noStrike" cap="none" dirty="0">
              <a:sym typeface="Calibri"/>
            </a:endParaRPr>
          </a:p>
        </p:txBody>
      </p:sp>
      <p:sp>
        <p:nvSpPr>
          <p:cNvPr id="8" name="Shape 115">
            <a:extLst>
              <a:ext uri="{FF2B5EF4-FFF2-40B4-BE49-F238E27FC236}">
                <a16:creationId xmlns:a16="http://schemas.microsoft.com/office/drawing/2014/main" id="{7589F9D7-9A4B-4A9A-886C-05AEEA561A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67461" y="4072045"/>
            <a:ext cx="4984813" cy="2057289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normAutofit/>
          </a:bodyPr>
          <a:lstStyle/>
          <a:p>
            <a:pPr marL="0" lvl="1">
              <a:spcBef>
                <a:spcPts val="1000"/>
              </a:spcBef>
            </a:pPr>
            <a:r>
              <a:rPr lang="en-US" sz="2400" dirty="0">
                <a:solidFill>
                  <a:schemeClr val="tx1"/>
                </a:solidFill>
              </a:rPr>
              <a:t>Darren Staley</a:t>
            </a:r>
          </a:p>
          <a:p>
            <a:pPr marL="0" lvl="1">
              <a:spcBef>
                <a:spcPts val="1000"/>
              </a:spcBef>
            </a:pPr>
            <a:r>
              <a:rPr lang="en-US" sz="2400" b="0" i="0" strike="noStrike" cap="none" dirty="0">
                <a:solidFill>
                  <a:schemeClr val="tx1"/>
                </a:solidFill>
                <a:sym typeface="Calibri"/>
              </a:rPr>
              <a:t>Beaufort, SC</a:t>
            </a:r>
          </a:p>
        </p:txBody>
      </p:sp>
      <p:pic>
        <p:nvPicPr>
          <p:cNvPr id="1026" name="Picture 2" descr="16 Pros and Cons of Living in Beaufort, SC (2023 Updated)">
            <a:extLst>
              <a:ext uri="{FF2B5EF4-FFF2-40B4-BE49-F238E27FC236}">
                <a16:creationId xmlns:a16="http://schemas.microsoft.com/office/drawing/2014/main" id="{7EE95031-4871-0C9B-CD01-5D6EFB1B7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4" r="26979" b="1"/>
          <a:stretch/>
        </p:blipFill>
        <p:spPr bwMode="auto">
          <a:xfrm>
            <a:off x="1" y="10"/>
            <a:ext cx="6005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376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6892119" y="891540"/>
            <a:ext cx="4589493" cy="157830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>
              <a:buClr>
                <a:schemeClr val="dk1"/>
              </a:buClr>
              <a:buSzPct val="25000"/>
            </a:pPr>
            <a:r>
              <a:rPr lang="en-US" sz="4000" b="0" i="0" u="none" strike="noStrike" cap="none">
                <a:sym typeface="Calibri"/>
              </a:rPr>
              <a:t>Monday Agenda</a:t>
            </a:r>
          </a:p>
        </p:txBody>
      </p:sp>
      <p:pic>
        <p:nvPicPr>
          <p:cNvPr id="3" name="Picture 2" descr="A picture containing outdoor, plant, tree, grass&#10;&#10;Description automatically generated">
            <a:extLst>
              <a:ext uri="{FF2B5EF4-FFF2-40B4-BE49-F238E27FC236}">
                <a16:creationId xmlns:a16="http://schemas.microsoft.com/office/drawing/2014/main" id="{0D353317-E3BD-4B39-C0F4-F73FCA5C8A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31" r="21663" b="-1"/>
          <a:stretch/>
        </p:blipFill>
        <p:spPr>
          <a:xfrm>
            <a:off x="1" y="10"/>
            <a:ext cx="6832674" cy="6857990"/>
          </a:xfrm>
          <a:custGeom>
            <a:avLst/>
            <a:gdLst/>
            <a:ahLst/>
            <a:cxnLst/>
            <a:rect l="l" t="t" r="r" b="b"/>
            <a:pathLst>
              <a:path w="6832674" h="6858000">
                <a:moveTo>
                  <a:pt x="0" y="0"/>
                </a:moveTo>
                <a:lnTo>
                  <a:pt x="6832674" y="0"/>
                </a:lnTo>
                <a:lnTo>
                  <a:pt x="6749707" y="183520"/>
                </a:lnTo>
                <a:cubicBezTo>
                  <a:pt x="6327787" y="1181050"/>
                  <a:pt x="6094475" y="2277779"/>
                  <a:pt x="6094475" y="3429000"/>
                </a:cubicBezTo>
                <a:cubicBezTo>
                  <a:pt x="6094475" y="4580222"/>
                  <a:pt x="6327787" y="5676950"/>
                  <a:pt x="6749707" y="6674481"/>
                </a:cubicBezTo>
                <a:lnTo>
                  <a:pt x="683267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Shape 211"/>
          <p:cNvSpPr txBox="1">
            <a:spLocks/>
          </p:cNvSpPr>
          <p:nvPr/>
        </p:nvSpPr>
        <p:spPr>
          <a:xfrm>
            <a:off x="6892119" y="2630161"/>
            <a:ext cx="4589491" cy="3332489"/>
          </a:xfrm>
          <a:prstGeom prst="rect">
            <a:avLst/>
          </a:prstGeom>
        </p:spPr>
        <p:txBody>
          <a:bodyPr vert="horz" lIns="91440" tIns="45720" rIns="91440" bIns="45720" rtlCol="0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1" indent="-228600">
              <a:buSzPct val="99615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Welcome: 9:00 – 9:20 AM</a:t>
            </a:r>
          </a:p>
          <a:p>
            <a:pPr lvl="1" indent="-228600">
              <a:buSzPct val="99615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Keynote: Natalie Suarez - Cybersecurity: State of the Industry, Threats &amp; Opportunities: 9:20 – 10:20 AM</a:t>
            </a:r>
          </a:p>
          <a:p>
            <a:pPr lvl="1" indent="-228600">
              <a:buSzPct val="99615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Break: 10:20 – 10:40 AM</a:t>
            </a:r>
          </a:p>
          <a:p>
            <a:pPr lvl="1" indent="-228600">
              <a:buSzPct val="99615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 Only Session : Mining Our Diamonds: 10:40 – 12:00 PM</a:t>
            </a:r>
          </a:p>
          <a:p>
            <a:pPr lvl="1" indent="-228600">
              <a:buSzPct val="99615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Lunch: 12:00 PM – 1:00 PM</a:t>
            </a:r>
          </a:p>
          <a:p>
            <a:pPr lvl="1" indent="-228600">
              <a:buSzPct val="99615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Exhibit Hall: 12:00 PM – 5:00 PM</a:t>
            </a:r>
          </a:p>
          <a:p>
            <a:pPr lvl="1" indent="-228600">
              <a:buSzPct val="99615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Grand Banquet: 6:00 PM – 8:00 PM</a:t>
            </a:r>
          </a:p>
        </p:txBody>
      </p:sp>
    </p:spTree>
    <p:extLst>
      <p:ext uri="{BB962C8B-B14F-4D97-AF65-F5344CB8AC3E}">
        <p14:creationId xmlns:p14="http://schemas.microsoft.com/office/powerpoint/2010/main" val="268803777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6892119" y="891540"/>
            <a:ext cx="4589493" cy="157830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>
              <a:buClr>
                <a:schemeClr val="dk1"/>
              </a:buClr>
              <a:buSzPct val="25000"/>
            </a:pPr>
            <a:r>
              <a:rPr lang="en-US" sz="4000" b="0" i="0" u="none" strike="noStrike" cap="none">
                <a:sym typeface="Calibri"/>
              </a:rPr>
              <a:t>Tuesday Agenda</a:t>
            </a:r>
          </a:p>
        </p:txBody>
      </p:sp>
      <p:pic>
        <p:nvPicPr>
          <p:cNvPr id="5" name="Picture 4" descr="A long shot of a beach&#10;&#10;Description automatically generated with low confidence">
            <a:extLst>
              <a:ext uri="{FF2B5EF4-FFF2-40B4-BE49-F238E27FC236}">
                <a16:creationId xmlns:a16="http://schemas.microsoft.com/office/drawing/2014/main" id="{3B656F89-0CDE-3DF9-DC7D-0A92074462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495" b="-1"/>
          <a:stretch/>
        </p:blipFill>
        <p:spPr>
          <a:xfrm>
            <a:off x="1" y="10"/>
            <a:ext cx="6832674" cy="6857990"/>
          </a:xfrm>
          <a:custGeom>
            <a:avLst/>
            <a:gdLst/>
            <a:ahLst/>
            <a:cxnLst/>
            <a:rect l="l" t="t" r="r" b="b"/>
            <a:pathLst>
              <a:path w="6832674" h="6858000">
                <a:moveTo>
                  <a:pt x="0" y="0"/>
                </a:moveTo>
                <a:lnTo>
                  <a:pt x="6832674" y="0"/>
                </a:lnTo>
                <a:lnTo>
                  <a:pt x="6749707" y="183520"/>
                </a:lnTo>
                <a:cubicBezTo>
                  <a:pt x="6327787" y="1181050"/>
                  <a:pt x="6094475" y="2277779"/>
                  <a:pt x="6094475" y="3429000"/>
                </a:cubicBezTo>
                <a:cubicBezTo>
                  <a:pt x="6094475" y="4580222"/>
                  <a:pt x="6327787" y="5676950"/>
                  <a:pt x="6749707" y="6674481"/>
                </a:cubicBezTo>
                <a:lnTo>
                  <a:pt x="683267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Shape 211"/>
          <p:cNvSpPr txBox="1">
            <a:spLocks/>
          </p:cNvSpPr>
          <p:nvPr/>
        </p:nvSpPr>
        <p:spPr>
          <a:xfrm>
            <a:off x="6892119" y="2630161"/>
            <a:ext cx="4589491" cy="3332489"/>
          </a:xfrm>
          <a:prstGeom prst="rect">
            <a:avLst/>
          </a:prstGeom>
        </p:spPr>
        <p:txBody>
          <a:bodyPr vert="horz" lIns="91440" tIns="45720" rIns="91440" bIns="45720" rtlCol="0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1" indent="-2286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Vendor Awards: 9:30 – 10:00 AM</a:t>
            </a:r>
          </a:p>
          <a:p>
            <a:pPr lvl="1" indent="-2286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 Only Session - Keynote: Curt Mark - The Opportunity: 10:00 – 11:00 AM</a:t>
            </a:r>
          </a:p>
          <a:p>
            <a:pPr lvl="1" indent="-2286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Break: 11:00 – 11:15 AM</a:t>
            </a:r>
          </a:p>
          <a:p>
            <a:pPr lvl="1" indent="-2286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Breakout Session 1 : 11:15 – 12:15 PM</a:t>
            </a:r>
          </a:p>
          <a:p>
            <a:pPr lvl="1" indent="-2286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Lunch 12:15 PM – 1:15 PM</a:t>
            </a:r>
          </a:p>
          <a:p>
            <a:pPr lvl="1" indent="-2286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Breakout Session 2: 1:15 – 2:15 PM</a:t>
            </a:r>
          </a:p>
          <a:p>
            <a:pPr lvl="1" indent="-2286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Breakout Session 3: 2:30 – 3:30 PM</a:t>
            </a:r>
          </a:p>
        </p:txBody>
      </p:sp>
      <p:sp>
        <p:nvSpPr>
          <p:cNvPr id="2" name="AutoShape 2" descr="Image result for san diego">
            <a:extLst>
              <a:ext uri="{FF2B5EF4-FFF2-40B4-BE49-F238E27FC236}">
                <a16:creationId xmlns:a16="http://schemas.microsoft.com/office/drawing/2014/main" id="{69E177EC-CBE8-4285-B4DF-D15611C803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34605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</TotalTime>
  <Words>393</Words>
  <Application>Microsoft Office PowerPoint</Application>
  <PresentationFormat>Widescreen</PresentationFormat>
  <Paragraphs>58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Meiryo</vt:lpstr>
      <vt:lpstr>Arial</vt:lpstr>
      <vt:lpstr>Calibri</vt:lpstr>
      <vt:lpstr>Calibri Light</vt:lpstr>
      <vt:lpstr>National2</vt:lpstr>
      <vt:lpstr>Office Theme</vt:lpstr>
      <vt:lpstr>WELCOME</vt:lpstr>
      <vt:lpstr>Your Hosts…</vt:lpstr>
      <vt:lpstr>We have some new faces…</vt:lpstr>
      <vt:lpstr>Baker Telecommunications</vt:lpstr>
      <vt:lpstr>Choice Communications</vt:lpstr>
      <vt:lpstr>ACI Communications</vt:lpstr>
      <vt:lpstr>ITHS</vt:lpstr>
      <vt:lpstr>Monday Agenda</vt:lpstr>
      <vt:lpstr>Tuesday Agenda</vt:lpstr>
      <vt:lpstr>Breakout Sessions</vt:lpstr>
      <vt:lpstr>PowerPoint Presentation</vt:lpstr>
      <vt:lpstr>Agenda Bookmark</vt:lpstr>
      <vt:lpstr>Who wants to know where Ideacom Conference 2024 will be located?</vt:lpstr>
      <vt:lpstr>The first telephone installed in this city was installed in 1907.</vt:lpstr>
      <vt:lpstr>This city is considered the brightest place on earth.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Heather Rochefort</dc:creator>
  <cp:lastModifiedBy>administrator@ideacomllcnfr.onmicrosoft.com</cp:lastModifiedBy>
  <cp:revision>16</cp:revision>
  <dcterms:created xsi:type="dcterms:W3CDTF">2019-04-04T22:07:26Z</dcterms:created>
  <dcterms:modified xsi:type="dcterms:W3CDTF">2023-05-21T17:55:44Z</dcterms:modified>
</cp:coreProperties>
</file>